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Public Sans"/>
      <p:regular r:id="rId23"/>
      <p:bold r:id="rId24"/>
      <p:italic r:id="rId25"/>
      <p:boldItalic r:id="rId26"/>
    </p:embeddedFon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ublicSans-bold.fntdata"/><Relationship Id="rId23" Type="http://schemas.openxmlformats.org/officeDocument/2006/relationships/font" Target="fonts/Public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ublicSans-boldItalic.fntdata"/><Relationship Id="rId25" Type="http://schemas.openxmlformats.org/officeDocument/2006/relationships/font" Target="fonts/PublicSans-italic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cab0ab05a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cab0ab0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cab0ab05a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cab0ab05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df9787c1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df9787c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cab0ab05a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cab0ab05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cab0ab05a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cab0ab05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cab0ab05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cab0ab0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cab0ab05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cab0ab0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cab0ab05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cab0ab0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cab0ab05a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cab0ab0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cab0ab05a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cab0ab05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a slide">
  <p:cSld name="Prima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10800000">
            <a:off x="6095999" y="4174184"/>
            <a:ext cx="6030897" cy="2182166"/>
          </a:xfrm>
          <a:prstGeom prst="homePlate">
            <a:avLst>
              <a:gd fmla="val 5000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2739083"/>
            <a:ext cx="4211174" cy="1319753"/>
          </a:xfrm>
          <a:prstGeom prst="homePlate">
            <a:avLst>
              <a:gd fmla="val 50000" name="adj"/>
            </a:avLst>
          </a:prstGeom>
          <a:solidFill>
            <a:srgbClr val="ED21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3762142"/>
            <a:ext cx="2601798" cy="1319753"/>
          </a:xfrm>
          <a:prstGeom prst="homePlate">
            <a:avLst>
              <a:gd fmla="val 50000" name="adj"/>
            </a:avLst>
          </a:prstGeom>
          <a:solidFill>
            <a:srgbClr val="3A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19" name="Google Shape;19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2"/>
            <p:cNvSpPr/>
            <p:nvPr/>
          </p:nvSpPr>
          <p:spPr>
            <a:xfrm>
              <a:off x="683581" y="2098223"/>
              <a:ext cx="941033" cy="343136"/>
            </a:xfrm>
            <a:custGeom>
              <a:rect b="b" l="l" r="r" t="t"/>
              <a:pathLst>
                <a:path extrusionOk="0" h="343136" w="941033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14023" l="0" r="0" t="0"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">
  <p:cSld name="Speak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>
            <a:off x="11020146" y="1950120"/>
            <a:ext cx="1171854" cy="2204630"/>
          </a:xfrm>
          <a:prstGeom prst="homePlate">
            <a:avLst>
              <a:gd fmla="val 7803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0" y="4621736"/>
            <a:ext cx="1251751" cy="1319753"/>
          </a:xfrm>
          <a:prstGeom prst="homePlate">
            <a:avLst>
              <a:gd fmla="val 50000" name="adj"/>
            </a:avLst>
          </a:prstGeom>
          <a:solidFill>
            <a:srgbClr val="ED21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" y="5538247"/>
            <a:ext cx="692457" cy="1319753"/>
          </a:xfrm>
          <a:prstGeom prst="homePlate">
            <a:avLst>
              <a:gd fmla="val 93590" name="adj"/>
            </a:avLst>
          </a:prstGeom>
          <a:solidFill>
            <a:srgbClr val="3A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">
  <p:cSld name="Sponso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10800000">
            <a:off x="6161103" y="-612127"/>
            <a:ext cx="6030897" cy="2182166"/>
          </a:xfrm>
          <a:prstGeom prst="homePlate">
            <a:avLst>
              <a:gd fmla="val 5000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0431" y="2261808"/>
            <a:ext cx="3569728" cy="99771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5850384" y="136525"/>
            <a:ext cx="59036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Sponsor &amp; Org</a:t>
            </a:r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93486"/>
            <a:ext cx="4723336" cy="100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8271" y="3488712"/>
            <a:ext cx="1985529" cy="94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82" y="4945785"/>
            <a:ext cx="2520634" cy="844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blue text&#10;&#10;Description automatically generated" id="40" name="Google Shape;40;p4"/>
          <p:cNvPicPr preferRelativeResize="0"/>
          <p:nvPr/>
        </p:nvPicPr>
        <p:blipFill rotWithShape="1">
          <a:blip r:embed="rId6">
            <a:alphaModFix/>
          </a:blip>
          <a:srcRect b="33308" l="17965" r="18222" t="33307"/>
          <a:stretch/>
        </p:blipFill>
        <p:spPr>
          <a:xfrm>
            <a:off x="8105536" y="2078873"/>
            <a:ext cx="3386033" cy="1180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41" name="Google Shape;41;p4"/>
          <p:cNvPicPr preferRelativeResize="0"/>
          <p:nvPr/>
        </p:nvPicPr>
        <p:blipFill rotWithShape="1">
          <a:blip r:embed="rId7">
            <a:alphaModFix/>
          </a:blip>
          <a:srcRect b="19462" l="20286" r="21866" t="12502"/>
          <a:stretch/>
        </p:blipFill>
        <p:spPr>
          <a:xfrm>
            <a:off x="5237482" y="2111401"/>
            <a:ext cx="1717035" cy="201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>
            <a:off x="8296983" y="4560721"/>
            <a:ext cx="3056817" cy="1234940"/>
            <a:chOff x="1238832" y="4616072"/>
            <a:chExt cx="3056817" cy="1234940"/>
          </a:xfrm>
        </p:grpSpPr>
        <p:pic>
          <p:nvPicPr>
            <p:cNvPr id="43" name="Google Shape;43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60709" y="4616072"/>
              <a:ext cx="1234940" cy="1234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4"/>
            <p:cNvSpPr txBox="1"/>
            <p:nvPr/>
          </p:nvSpPr>
          <p:spPr>
            <a:xfrm>
              <a:off x="1238832" y="5383619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getlatestversion.it</a:t>
              </a:r>
              <a:endParaRPr/>
            </a:p>
          </p:txBody>
        </p:sp>
      </p:grpSp>
      <p:pic>
        <p:nvPicPr>
          <p:cNvPr id="45" name="Google Shape;4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" y="3856581"/>
            <a:ext cx="3057118" cy="213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liste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/>
          <p:nvPr/>
        </p:nvSpPr>
        <p:spPr>
          <a:xfrm>
            <a:off x="0" y="4621736"/>
            <a:ext cx="1251751" cy="1319753"/>
          </a:xfrm>
          <a:prstGeom prst="homePlate">
            <a:avLst>
              <a:gd fmla="val 50000" name="adj"/>
            </a:avLst>
          </a:prstGeom>
          <a:solidFill>
            <a:srgbClr val="ED21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1" y="5538247"/>
            <a:ext cx="692457" cy="1319753"/>
          </a:xfrm>
          <a:prstGeom prst="homePlate">
            <a:avLst>
              <a:gd fmla="val 93590" name="adj"/>
            </a:avLst>
          </a:prstGeom>
          <a:solidFill>
            <a:srgbClr val="3A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 rot="10800000">
            <a:off x="11037902" y="4334282"/>
            <a:ext cx="1171854" cy="2204630"/>
          </a:xfrm>
          <a:prstGeom prst="homePlate">
            <a:avLst>
              <a:gd fmla="val 7803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-1" y="0"/>
            <a:ext cx="4128117" cy="1319753"/>
          </a:xfrm>
          <a:prstGeom prst="homePlate">
            <a:avLst>
              <a:gd fmla="val 50000" name="adj"/>
            </a:avLst>
          </a:prstGeom>
          <a:solidFill>
            <a:srgbClr val="ED21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0" y="916511"/>
            <a:ext cx="2601798" cy="1319753"/>
          </a:xfrm>
          <a:prstGeom prst="homePlate">
            <a:avLst>
              <a:gd fmla="val 50000" name="adj"/>
            </a:avLst>
          </a:prstGeom>
          <a:solidFill>
            <a:srgbClr val="3A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 rot="10800000">
            <a:off x="11082290" y="136525"/>
            <a:ext cx="1171854" cy="2204630"/>
          </a:xfrm>
          <a:prstGeom prst="homePlate">
            <a:avLst>
              <a:gd fmla="val 7803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ngraziamenti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6095999" y="4174184"/>
            <a:ext cx="6030897" cy="2182166"/>
          </a:xfrm>
          <a:prstGeom prst="homePlate">
            <a:avLst>
              <a:gd fmla="val 50000" name="adj"/>
            </a:avLst>
          </a:prstGeom>
          <a:solidFill>
            <a:srgbClr val="3726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0" y="2739083"/>
            <a:ext cx="4211174" cy="1319753"/>
          </a:xfrm>
          <a:prstGeom prst="homePlate">
            <a:avLst>
              <a:gd fmla="val 50000" name="adj"/>
            </a:avLst>
          </a:prstGeom>
          <a:solidFill>
            <a:srgbClr val="ED21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0" y="3762142"/>
            <a:ext cx="2601798" cy="1319753"/>
          </a:xfrm>
          <a:prstGeom prst="homePlate">
            <a:avLst>
              <a:gd fmla="val 50000" name="adj"/>
            </a:avLst>
          </a:prstGeom>
          <a:solidFill>
            <a:srgbClr val="3A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7688062" y="1819922"/>
            <a:ext cx="450393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7262D"/>
                </a:solidFill>
                <a:latin typeface="Calibri"/>
                <a:ea typeface="Calibri"/>
                <a:cs typeface="Calibri"/>
                <a:sym typeface="Calibri"/>
              </a:rPr>
              <a:t>Grazie!!!</a:t>
            </a:r>
            <a:endParaRPr/>
          </a:p>
        </p:txBody>
      </p:sp>
      <p:grpSp>
        <p:nvGrpSpPr>
          <p:cNvPr id="72" name="Google Shape;72;p7"/>
          <p:cNvGrpSpPr/>
          <p:nvPr/>
        </p:nvGrpSpPr>
        <p:grpSpPr>
          <a:xfrm>
            <a:off x="254639" y="154719"/>
            <a:ext cx="6653521" cy="2332968"/>
            <a:chOff x="254639" y="154719"/>
            <a:chExt cx="6653521" cy="2332968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54639" y="154719"/>
              <a:ext cx="6653521" cy="2332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7"/>
            <p:cNvSpPr/>
            <p:nvPr/>
          </p:nvSpPr>
          <p:spPr>
            <a:xfrm>
              <a:off x="683581" y="2098223"/>
              <a:ext cx="941033" cy="343136"/>
            </a:xfrm>
            <a:custGeom>
              <a:rect b="b" l="l" r="r" t="t"/>
              <a:pathLst>
                <a:path extrusionOk="0" h="343136" w="941033">
                  <a:moveTo>
                    <a:pt x="97654" y="5785"/>
                  </a:moveTo>
                  <a:cubicBezTo>
                    <a:pt x="79899" y="13183"/>
                    <a:pt x="69783" y="37327"/>
                    <a:pt x="53266" y="50173"/>
                  </a:cubicBezTo>
                  <a:cubicBezTo>
                    <a:pt x="-43464" y="125406"/>
                    <a:pt x="61096" y="24584"/>
                    <a:pt x="0" y="85684"/>
                  </a:cubicBezTo>
                  <a:cubicBezTo>
                    <a:pt x="8878" y="127113"/>
                    <a:pt x="10191" y="170922"/>
                    <a:pt x="26633" y="209971"/>
                  </a:cubicBezTo>
                  <a:cubicBezTo>
                    <a:pt x="34753" y="229256"/>
                    <a:pt x="54281" y="241805"/>
                    <a:pt x="71021" y="254360"/>
                  </a:cubicBezTo>
                  <a:cubicBezTo>
                    <a:pt x="82858" y="263238"/>
                    <a:pt x="93062" y="274870"/>
                    <a:pt x="106532" y="280993"/>
                  </a:cubicBezTo>
                  <a:cubicBezTo>
                    <a:pt x="126144" y="289908"/>
                    <a:pt x="147683" y="293904"/>
                    <a:pt x="168675" y="298748"/>
                  </a:cubicBezTo>
                  <a:cubicBezTo>
                    <a:pt x="274862" y="323253"/>
                    <a:pt x="487644" y="315217"/>
                    <a:pt x="532660" y="316503"/>
                  </a:cubicBezTo>
                  <a:lnTo>
                    <a:pt x="594803" y="325381"/>
                  </a:lnTo>
                  <a:lnTo>
                    <a:pt x="665825" y="334259"/>
                  </a:lnTo>
                  <a:cubicBezTo>
                    <a:pt x="683644" y="336805"/>
                    <a:pt x="701336" y="340177"/>
                    <a:pt x="719091" y="343136"/>
                  </a:cubicBezTo>
                  <a:cubicBezTo>
                    <a:pt x="781235" y="337218"/>
                    <a:pt x="844409" y="338113"/>
                    <a:pt x="905522" y="325381"/>
                  </a:cubicBezTo>
                  <a:cubicBezTo>
                    <a:pt x="917813" y="322820"/>
                    <a:pt x="927056" y="310221"/>
                    <a:pt x="932155" y="298748"/>
                  </a:cubicBezTo>
                  <a:cubicBezTo>
                    <a:pt x="939466" y="282299"/>
                    <a:pt x="938074" y="263237"/>
                    <a:pt x="941033" y="245482"/>
                  </a:cubicBezTo>
                  <a:cubicBezTo>
                    <a:pt x="914707" y="61202"/>
                    <a:pt x="974905" y="71511"/>
                    <a:pt x="878889" y="50173"/>
                  </a:cubicBezTo>
                  <a:cubicBezTo>
                    <a:pt x="864159" y="46900"/>
                    <a:pt x="849297" y="44254"/>
                    <a:pt x="834501" y="41295"/>
                  </a:cubicBezTo>
                  <a:cubicBezTo>
                    <a:pt x="781235" y="44254"/>
                    <a:pt x="727831" y="45343"/>
                    <a:pt x="674702" y="50173"/>
                  </a:cubicBezTo>
                  <a:cubicBezTo>
                    <a:pt x="662551" y="51278"/>
                    <a:pt x="651102" y="56404"/>
                    <a:pt x="639192" y="59051"/>
                  </a:cubicBezTo>
                  <a:cubicBezTo>
                    <a:pt x="624462" y="62324"/>
                    <a:pt x="609599" y="64969"/>
                    <a:pt x="594803" y="67928"/>
                  </a:cubicBezTo>
                  <a:cubicBezTo>
                    <a:pt x="488271" y="64969"/>
                    <a:pt x="381509" y="66644"/>
                    <a:pt x="275207" y="59051"/>
                  </a:cubicBezTo>
                  <a:cubicBezTo>
                    <a:pt x="256539" y="57718"/>
                    <a:pt x="239044" y="48896"/>
                    <a:pt x="221941" y="41295"/>
                  </a:cubicBezTo>
                  <a:cubicBezTo>
                    <a:pt x="174208" y="20080"/>
                    <a:pt x="217364" y="23498"/>
                    <a:pt x="159798" y="5785"/>
                  </a:cubicBezTo>
                  <a:cubicBezTo>
                    <a:pt x="133722" y="-2239"/>
                    <a:pt x="115409" y="-1613"/>
                    <a:pt x="97654" y="5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" name="Google Shape;75;p7"/>
          <p:cNvPicPr preferRelativeResize="0"/>
          <p:nvPr/>
        </p:nvPicPr>
        <p:blipFill rotWithShape="1">
          <a:blip r:embed="rId3">
            <a:alphaModFix/>
          </a:blip>
          <a:srcRect b="14023" l="0" r="0" t="0"/>
          <a:stretch/>
        </p:blipFill>
        <p:spPr>
          <a:xfrm>
            <a:off x="3003081" y="4893275"/>
            <a:ext cx="2691636" cy="62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274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274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hyperlink" Target="https://github.com/vinijmoura" TargetMode="External"/><Relationship Id="rId5" Type="http://schemas.openxmlformats.org/officeDocument/2006/relationships/hyperlink" Target="https://github.com/vinijmoura/Azure-DevOps" TargetMode="External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linkedin.com/in/dario-branca-1200b532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facebook.com/riollo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9.png"/><Relationship Id="rId7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/>
        </p:nvSpPr>
        <p:spPr>
          <a:xfrm>
            <a:off x="6518200" y="4654375"/>
            <a:ext cx="56016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DASHBOARD GRAFANA 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 FAR PERFORMARE 100 DEV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88325" y="3037700"/>
            <a:ext cx="2584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DARIO BRANCA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6620362" y="2813571"/>
            <a:ext cx="591900" cy="492600"/>
          </a:xfrm>
          <a:prstGeom prst="mathPlus">
            <a:avLst>
              <a:gd fmla="val 23520" name="adj1"/>
            </a:avLst>
          </a:prstGeom>
          <a:solidFill>
            <a:srgbClr val="37262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8641641" y="2834190"/>
            <a:ext cx="659400" cy="451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7262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625" y="2357451"/>
            <a:ext cx="1680939" cy="146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414" y="1987547"/>
            <a:ext cx="2571261" cy="21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425" y="2405200"/>
            <a:ext cx="1341050" cy="13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1184100" y="1770350"/>
            <a:ext cx="101697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Azienda con 100 dev che usa Azure Devops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180 team projects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Circa 3500 pipeline di CI/CD (classic and YAML)</a:t>
            </a:r>
            <a:endParaRPr sz="25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Più di 500 VM</a:t>
            </a:r>
            <a:endParaRPr sz="25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Elevati livelli di sicurezza e controllo dei processi ALM</a:t>
            </a:r>
            <a:endParaRPr sz="25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838200" y="365125"/>
            <a:ext cx="105156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Immaginiamo un </a:t>
            </a:r>
            <a:r>
              <a:rPr lang="en-US" sz="4000"/>
              <a:t>contesto</a:t>
            </a:r>
            <a:endParaRPr sz="400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375" y="1328425"/>
            <a:ext cx="1929975" cy="1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38200" y="1402976"/>
            <a:ext cx="10515600" cy="4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Quante pipeline abbiamo per ogni project?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</a:t>
            </a:r>
            <a:r>
              <a:rPr lang="en-US" sz="2500"/>
              <a:t>uanti rilasci facciamo in collaudo e in prod per ogni project?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Quante pipeline complessivamente falliscono in un mese?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Quanti test automatici effettuiamo?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Quanti progetti hanno delle vulnerabilità?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Quanti progetti hanno delle obsolescenze tecnologiche da sanare?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Qual’è il team project che è più in difficoltà e ha molto debito tecnico?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Dobbiamo garantire che i nostri processi siano effettivamente applicati e agiti: Il sw prima di andare in PROD viene approvato dal responsabile di sistema?</a:t>
            </a:r>
            <a:endParaRPr sz="25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838200" y="365125"/>
            <a:ext cx="10515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Iniziano le domande dal business o dal CIO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38200" y="1292875"/>
            <a:ext cx="10515600" cy="450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Perfetto…non reinventiamoci la ruota! Vuoi che non ci sia nessuno al mondo che ha incontrato i miei stessi problemi?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838200" y="365125"/>
            <a:ext cx="10515600" cy="7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Ci serve un cruscotto di monitoraggio Devops</a:t>
            </a:r>
            <a:endParaRPr sz="4000"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00" y="2315500"/>
            <a:ext cx="6912124" cy="43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8828450" y="2160300"/>
            <a:ext cx="28374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4"/>
              </a:rPr>
              <a:t>Vinicius Moura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vinijmoura/Azure-DevOps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6750" y="3215149"/>
            <a:ext cx="1170601" cy="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650" y="65700"/>
            <a:ext cx="4482615" cy="67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type="title"/>
          </p:nvPr>
        </p:nvSpPr>
        <p:spPr>
          <a:xfrm>
            <a:off x="838200" y="365125"/>
            <a:ext cx="10515600" cy="8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Soluzione silver: calling rest api</a:t>
            </a:r>
            <a:endParaRPr sz="4000"/>
          </a:p>
        </p:txBody>
      </p:sp>
      <p:sp>
        <p:nvSpPr>
          <p:cNvPr id="175" name="Google Shape;175;p20"/>
          <p:cNvSpPr txBox="1"/>
          <p:nvPr/>
        </p:nvSpPr>
        <p:spPr>
          <a:xfrm>
            <a:off x="1157700" y="1594050"/>
            <a:ext cx="38640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Perchè Grafana: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facilità di utilizzo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permette di graficare un po di tutto. Prevalentemente le serie temporali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Plugins per gestire una miriade di datasource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Perchè interrogare le api direttamente: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veloce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aiuta a conoscere le api disponibili e come graficarle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075" y="146825"/>
            <a:ext cx="5124601" cy="6647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>
            <p:ph type="title"/>
          </p:nvPr>
        </p:nvSpPr>
        <p:spPr>
          <a:xfrm>
            <a:off x="838200" y="365125"/>
            <a:ext cx="10515600" cy="8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Soluzione gold: prometheus exporters</a:t>
            </a:r>
            <a:endParaRPr sz="4000"/>
          </a:p>
        </p:txBody>
      </p:sp>
      <p:sp>
        <p:nvSpPr>
          <p:cNvPr id="182" name="Google Shape;182;p21"/>
          <p:cNvSpPr txBox="1"/>
          <p:nvPr/>
        </p:nvSpPr>
        <p:spPr>
          <a:xfrm>
            <a:off x="844050" y="1602575"/>
            <a:ext cx="38640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Perchè Prometheus: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sono già degli exporter pronti (sonar e azure devops)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 rende resilienti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forse overkill se la mole di dati è piccola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Ho</a:t>
            </a:r>
            <a:r>
              <a:rPr lang="en-US" sz="2500"/>
              <a:t> implementato 2 dashboard:</a:t>
            </a:r>
            <a:endParaRPr sz="2500"/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DevOpsProjectMetrics: metriche di progetto, </a:t>
            </a:r>
            <a:r>
              <a:rPr lang="en-US" sz="2500"/>
              <a:t>dedicata ai team ma soprattutto agli RS (responsabili di sistema).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DevOpsOrganizationMetrics: </a:t>
            </a:r>
            <a:r>
              <a:rPr lang="en-US" sz="2500"/>
              <a:t>per avere delle metriche relative a tutta l’ organization presa in analisi. Usata dal CIO ma anche dal responsabile della Devops</a:t>
            </a:r>
            <a:endParaRPr sz="2500"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Dashboard</a:t>
            </a:r>
            <a:r>
              <a:rPr lang="en-US" sz="4000"/>
              <a:t>: Cruscotto monitoraggio DevOps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2478996" y="3561425"/>
            <a:ext cx="7233994" cy="13710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D85C6"/>
                </a:solidFill>
                <a:latin typeface="Oswald"/>
              </a:rPr>
              <a:t>DEMO TIME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Le metriche sulla DevOps sono fondamentali e aiutano team, CIO e business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Concentrate in 1 massimo 2 dashboard tutte le metriche tools devops utilizzati (Sonarqube, OWASP..ecc)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Nelle dashboard visualizzare informazioni aggregate e linkare i tool devops utilizzati per poter consultare il dettaglio (es. link a sonarqube)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Evidenziare sempre le metriche fuori standard o le soglie limite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Per ogni policy o regola che il team stesso si impone di seguire ci DEVE essere sempre una metrica che ne visualizza l’adozione e eventuali errori da segnalare (Es. approvers and checks)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Affiancare alle metriche un sistema di alerting e/o un information radiator</a:t>
            </a:r>
            <a:endParaRPr sz="2500"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838200" y="365125"/>
            <a:ext cx="10515600" cy="103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Tips &amp; Tricks</a:t>
            </a:r>
            <a:r>
              <a:rPr lang="en-US" sz="4000"/>
              <a:t> 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/>
        </p:nvSpPr>
        <p:spPr>
          <a:xfrm>
            <a:off x="274075" y="2923650"/>
            <a:ext cx="2584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DARIO BRANCA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Chi sono</a:t>
            </a:r>
            <a:endParaRPr b="1"/>
          </a:p>
        </p:txBody>
      </p:sp>
      <p:sp>
        <p:nvSpPr>
          <p:cNvPr id="92" name="Google Shape;92;p9"/>
          <p:cNvSpPr txBox="1"/>
          <p:nvPr/>
        </p:nvSpPr>
        <p:spPr>
          <a:xfrm>
            <a:off x="895875" y="1556850"/>
            <a:ext cx="543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Devops Expert / System Architect</a:t>
            </a:r>
            <a:endParaRPr b="1" sz="20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Responsabile della Devops</a:t>
            </a:r>
            <a:endParaRPr b="1" sz="20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presso Credemtel SpA</a:t>
            </a:r>
            <a:endParaRPr b="1" sz="20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" name="Google Shape;93;p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750" y="3519601"/>
            <a:ext cx="399425" cy="3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3400" y="3519600"/>
            <a:ext cx="399427" cy="39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8850" y="650275"/>
            <a:ext cx="3640574" cy="39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838200" y="1495475"/>
            <a:ext cx="10515600" cy="5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/>
              <a:t>Con Azure Devops è facile gestire più organization e più team project</a:t>
            </a:r>
            <a:endParaRPr sz="2500"/>
          </a:p>
        </p:txBody>
      </p: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37" y="2237275"/>
            <a:ext cx="9568927" cy="41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/>
          <p:nvPr>
            <p:ph type="title"/>
          </p:nvPr>
        </p:nvSpPr>
        <p:spPr>
          <a:xfrm>
            <a:off x="838200" y="365125"/>
            <a:ext cx="10515600" cy="96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Azure Devops: tool fantastico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510275" y="1517650"/>
            <a:ext cx="11055600" cy="8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possiamo gestire tante pipeline </a:t>
            </a:r>
            <a:r>
              <a:rPr lang="en-US" sz="2500"/>
              <a:t>di CI/CD usando anche gli azure devops environments</a:t>
            </a:r>
            <a:endParaRPr sz="2500"/>
          </a:p>
        </p:txBody>
      </p:sp>
      <p:sp>
        <p:nvSpPr>
          <p:cNvPr id="112" name="Google Shape;112;p12"/>
          <p:cNvSpPr txBox="1"/>
          <p:nvPr>
            <p:ph type="title"/>
          </p:nvPr>
        </p:nvSpPr>
        <p:spPr>
          <a:xfrm>
            <a:off x="838200" y="365125"/>
            <a:ext cx="10515600" cy="96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Azure Devops: tool fantastico</a:t>
            </a:r>
            <a:endParaRPr sz="4000"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75" y="2671875"/>
            <a:ext cx="5884826" cy="2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875" y="2671876"/>
            <a:ext cx="5495900" cy="21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>
            <p:ph idx="1" type="body"/>
          </p:nvPr>
        </p:nvSpPr>
        <p:spPr>
          <a:xfrm>
            <a:off x="838200" y="1517025"/>
            <a:ext cx="10414200" cy="96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Si possono anche impostare delle regole di approval and checks per ogni environment</a:t>
            </a:r>
            <a:endParaRPr/>
          </a:p>
        </p:txBody>
      </p:sp>
      <p:sp>
        <p:nvSpPr>
          <p:cNvPr id="120" name="Google Shape;120;p13"/>
          <p:cNvSpPr txBox="1"/>
          <p:nvPr>
            <p:ph type="title"/>
          </p:nvPr>
        </p:nvSpPr>
        <p:spPr>
          <a:xfrm>
            <a:off x="838200" y="365125"/>
            <a:ext cx="10515600" cy="96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Azure Devops: tool fantastico</a:t>
            </a:r>
            <a:endParaRPr sz="4000"/>
          </a:p>
        </p:txBody>
      </p:sp>
      <p:pic>
        <p:nvPicPr>
          <p:cNvPr id="121" name="Google Shape;1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00" y="2483625"/>
            <a:ext cx="9834805" cy="406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idx="1" type="body"/>
          </p:nvPr>
        </p:nvSpPr>
        <p:spPr>
          <a:xfrm>
            <a:off x="838200" y="14977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questo modo chi si occupa delle operation registra delle vm negli environment e il DEV si occupa di “proteggere” l’ENV mediante le policy di approval and checks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ogni VM può essere registrata in diversi environment afferenti a diversi project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838200" y="365125"/>
            <a:ext cx="10515600" cy="93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Azure Devops: tool fantastico</a:t>
            </a:r>
            <a:endParaRPr sz="4000"/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50" y="3075175"/>
            <a:ext cx="8148500" cy="36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838200" y="365125"/>
            <a:ext cx="10515600" cy="63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Ma Azure Devops fa proprio tutto?</a:t>
            </a:r>
            <a:endParaRPr sz="4000"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375" y="3014687"/>
            <a:ext cx="3339827" cy="8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600" y="4506700"/>
            <a:ext cx="3232824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225" y="4620875"/>
            <a:ext cx="2858558" cy="8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972375" y="1417225"/>
            <a:ext cx="47763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Ovviamente No!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Ed è corretto che sia così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4500" y="2592550"/>
            <a:ext cx="1341050" cy="13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400" y="3014675"/>
            <a:ext cx="2610682" cy="1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838200" y="365125"/>
            <a:ext cx="10515600" cy="63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Mettiamoci nei panni di un dev</a:t>
            </a:r>
            <a:endParaRPr sz="4000"/>
          </a:p>
        </p:txBody>
      </p:sp>
      <p:sp>
        <p:nvSpPr>
          <p:cNvPr id="145" name="Google Shape;145;p16"/>
          <p:cNvSpPr txBox="1"/>
          <p:nvPr/>
        </p:nvSpPr>
        <p:spPr>
          <a:xfrm>
            <a:off x="972375" y="1345925"/>
            <a:ext cx="98523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Oggigiorno un bravo tech lead/dev deve supervisionare i seguenti temi: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CI/CD: Azure Pipelines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Analisi statica del codice: Sonarqube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Analisi di security: Owasp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Obsolescenze tecnologiche: dependency track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Metriche dello stato di salute del proprio sistema: Grafana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 tanto altro…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00" y="4382825"/>
            <a:ext cx="3858445" cy="21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